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6"/>
  </p:notesMasterIdLst>
  <p:handoutMasterIdLst>
    <p:handoutMasterId r:id="rId17"/>
  </p:handoutMasterIdLst>
  <p:sldIdLst>
    <p:sldId id="265" r:id="rId9"/>
    <p:sldId id="266" r:id="rId10"/>
    <p:sldId id="263" r:id="rId11"/>
    <p:sldId id="269" r:id="rId12"/>
    <p:sldId id="272" r:id="rId13"/>
    <p:sldId id="273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E00"/>
    <a:srgbClr val="FF8000"/>
    <a:srgbClr val="000000"/>
    <a:srgbClr val="FFFF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68" r:id="rId3"/>
    <p:sldLayoutId id="2147483677" r:id="rId4"/>
    <p:sldLayoutId id="2147483672" r:id="rId5"/>
    <p:sldLayoutId id="2147483673" r:id="rId6"/>
    <p:sldLayoutId id="2147483674" r:id="rId7"/>
    <p:sldLayoutId id="2147483675" r:id="rId8"/>
    <p:sldLayoutId id="21474837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48F3F60-D9E3-7FEA-AC32-CB2E27FF3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159" y="2102827"/>
            <a:ext cx="6067682" cy="1714500"/>
          </a:xfrm>
        </p:spPr>
        <p:txBody>
          <a:bodyPr/>
          <a:lstStyle/>
          <a:p>
            <a:pPr algn="ctr"/>
            <a:r>
              <a:rPr lang="pt-BR" dirty="0"/>
              <a:t>Atividade de </a:t>
            </a:r>
            <a:r>
              <a:rPr lang="pt-BR" dirty="0">
                <a:solidFill>
                  <a:srgbClr val="FFCE00"/>
                </a:solidFill>
              </a:rPr>
              <a:t>Linux</a:t>
            </a:r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29B88-A079-973E-8B5C-0C7243C6A9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CDCF6-D538-AFF9-F1C1-53D1C61E0879}"/>
              </a:ext>
            </a:extLst>
          </p:cNvPr>
          <p:cNvSpPr txBox="1"/>
          <p:nvPr/>
        </p:nvSpPr>
        <p:spPr>
          <a:xfrm>
            <a:off x="3230926" y="5087035"/>
            <a:ext cx="5730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Clr>
                <a:srgbClr val="FFCE00"/>
              </a:buClr>
            </a:pPr>
            <a:r>
              <a:rPr lang="pt-BR" sz="1800" b="1" dirty="0">
                <a:solidFill>
                  <a:srgbClr val="FFFFFF"/>
                </a:solidFill>
                <a:latin typeface="Mulish ExtraBold" pitchFamily="2" charset="0"/>
              </a:rPr>
              <a:t>Equipe 1: </a:t>
            </a:r>
            <a:r>
              <a:rPr lang="pt-BR" sz="1800" dirty="0">
                <a:solidFill>
                  <a:srgbClr val="FFCE00"/>
                </a:solidFill>
                <a:latin typeface="Mulish ExtraBold" pitchFamily="2" charset="0"/>
              </a:rPr>
              <a:t>Edwarda Ojopi, Gabriel dos Santos e Valmir Gama </a:t>
            </a:r>
          </a:p>
        </p:txBody>
      </p:sp>
    </p:spTree>
    <p:extLst>
      <p:ext uri="{BB962C8B-B14F-4D97-AF65-F5344CB8AC3E}">
        <p14:creationId xmlns:p14="http://schemas.microsoft.com/office/powerpoint/2010/main" val="190780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602F43-E3A7-559C-8EFE-B52F229854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1999" y="2717932"/>
            <a:ext cx="5334001" cy="3124200"/>
          </a:xfrm>
        </p:spPr>
        <p:txBody>
          <a:bodyPr/>
          <a:lstStyle/>
          <a:p>
            <a:pPr algn="just" fontAlgn="base">
              <a:buFont typeface="+mj-lt"/>
              <a:buAutoNum type="arabicPeriod"/>
            </a:pPr>
            <a:r>
              <a:rPr lang="pt-BR" b="0" i="0" dirty="0" err="1">
                <a:solidFill>
                  <a:srgbClr val="FF8000"/>
                </a:solidFill>
                <a:effectLst/>
                <a:latin typeface="Mulish"/>
              </a:rPr>
              <a:t>Slackware</a:t>
            </a:r>
            <a:r>
              <a:rPr lang="pt-BR" b="0" i="0" dirty="0">
                <a:solidFill>
                  <a:srgbClr val="FF8000"/>
                </a:solidFill>
                <a:effectLst/>
                <a:latin typeface="Mulish"/>
              </a:rPr>
              <a:t> Linux (1993), </a:t>
            </a:r>
            <a:r>
              <a:rPr lang="pt-BR" b="0" i="0" dirty="0">
                <a:solidFill>
                  <a:srgbClr val="DBDEE1"/>
                </a:solidFill>
                <a:effectLst/>
                <a:latin typeface="Mulish"/>
              </a:rPr>
              <a:t>foi uma das primeiras distribuições a ganhar popularidade. Ela era conhecida por sua simplicidade e foco na filosofia do “faça você mesmo”.</a:t>
            </a:r>
          </a:p>
          <a:p>
            <a:pPr algn="just" fontAlgn="base">
              <a:buFont typeface="+mj-lt"/>
              <a:buAutoNum type="arabicPeriod" startAt="2"/>
            </a:pPr>
            <a:r>
              <a:rPr lang="pt-BR" b="0" i="0" dirty="0">
                <a:solidFill>
                  <a:srgbClr val="FF8000"/>
                </a:solidFill>
                <a:effectLst/>
                <a:latin typeface="Mulish"/>
              </a:rPr>
              <a:t>Debian (1993), </a:t>
            </a:r>
            <a:r>
              <a:rPr lang="pt-BR" b="0" i="0" dirty="0">
                <a:solidFill>
                  <a:srgbClr val="DBDEE1"/>
                </a:solidFill>
                <a:effectLst/>
                <a:latin typeface="Mulish"/>
              </a:rPr>
              <a:t>uma das distribuições mais antigas e influentes. Ela se tornou a base para muitas outras distribuições.</a:t>
            </a:r>
          </a:p>
          <a:p>
            <a:pPr algn="just" fontAlgn="base">
              <a:buFont typeface="+mj-lt"/>
              <a:buAutoNum type="arabicPeriod" startAt="3"/>
            </a:pPr>
            <a:r>
              <a:rPr lang="pt-BR" b="0" i="0" dirty="0" err="1">
                <a:solidFill>
                  <a:srgbClr val="FF8000"/>
                </a:solidFill>
                <a:effectLst/>
                <a:latin typeface="Mulish"/>
              </a:rPr>
              <a:t>Red</a:t>
            </a:r>
            <a:r>
              <a:rPr lang="pt-BR" b="0" i="0" dirty="0">
                <a:solidFill>
                  <a:srgbClr val="FF8000"/>
                </a:solidFill>
                <a:effectLst/>
                <a:latin typeface="Mulish"/>
              </a:rPr>
              <a:t> </a:t>
            </a:r>
            <a:r>
              <a:rPr lang="pt-BR" b="0" i="0" dirty="0" err="1">
                <a:solidFill>
                  <a:srgbClr val="FF8000"/>
                </a:solidFill>
                <a:effectLst/>
                <a:latin typeface="Mulish"/>
              </a:rPr>
              <a:t>Hat</a:t>
            </a:r>
            <a:r>
              <a:rPr lang="pt-BR" b="0" i="0" dirty="0">
                <a:solidFill>
                  <a:srgbClr val="FF8000"/>
                </a:solidFill>
                <a:effectLst/>
                <a:latin typeface="Mulish"/>
              </a:rPr>
              <a:t> Linux (1994), </a:t>
            </a:r>
            <a:r>
              <a:rPr lang="pt-BR" b="0" i="0" dirty="0">
                <a:solidFill>
                  <a:srgbClr val="DBDEE1"/>
                </a:solidFill>
                <a:effectLst/>
                <a:latin typeface="Mulish"/>
              </a:rPr>
              <a:t>surgiu marcando o início da </a:t>
            </a:r>
            <a:r>
              <a:rPr lang="pt-BR" b="0" i="0" dirty="0" err="1">
                <a:solidFill>
                  <a:srgbClr val="DBDEE1"/>
                </a:solidFill>
                <a:effectLst/>
                <a:latin typeface="Mulish"/>
              </a:rPr>
              <a:t>Red</a:t>
            </a:r>
            <a:r>
              <a:rPr lang="pt-BR" b="0" i="0" dirty="0">
                <a:solidFill>
                  <a:srgbClr val="DBDEE1"/>
                </a:solidFill>
                <a:effectLst/>
                <a:latin typeface="Mulish"/>
              </a:rPr>
              <a:t> </a:t>
            </a:r>
            <a:r>
              <a:rPr lang="pt-BR" b="0" i="0" dirty="0" err="1">
                <a:solidFill>
                  <a:srgbClr val="DBDEE1"/>
                </a:solidFill>
                <a:effectLst/>
                <a:latin typeface="Mulish"/>
              </a:rPr>
              <a:t>Hat</a:t>
            </a:r>
            <a:r>
              <a:rPr lang="pt-BR" b="0" i="0" dirty="0">
                <a:solidFill>
                  <a:srgbClr val="DBDEE1"/>
                </a:solidFill>
                <a:effectLst/>
                <a:latin typeface="Mulish"/>
              </a:rPr>
              <a:t> como uma empresa líder em soluções corporativas baseadas em Linux.</a:t>
            </a:r>
          </a:p>
          <a:p>
            <a:pPr algn="just"/>
            <a:endParaRPr lang="pt-BR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C31100-F36F-1868-03A2-CD7AE19B7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870921"/>
            <a:ext cx="9475076" cy="922939"/>
          </a:xfrm>
        </p:spPr>
        <p:txBody>
          <a:bodyPr/>
          <a:lstStyle/>
          <a:p>
            <a:r>
              <a:rPr lang="pt-BR" dirty="0">
                <a:solidFill>
                  <a:srgbClr val="FFCE00"/>
                </a:solidFill>
              </a:rPr>
              <a:t>1.1 Cite 3 exemplos de distribuição Linux: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42EE1F-69CB-DBBA-8179-CC6C8046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pic>
        <p:nvPicPr>
          <p:cNvPr id="1026" name="Picture 2" descr="Slackware – Wikipédia, a enciclopédia livre">
            <a:extLst>
              <a:ext uri="{FF2B5EF4-FFF2-40B4-BE49-F238E27FC236}">
                <a16:creationId xmlns:a16="http://schemas.microsoft.com/office/drawing/2014/main" id="{EB018451-CC0F-5CDC-4A6F-6CB26435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63" y="1294292"/>
            <a:ext cx="3795036" cy="21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– Wikipédia, a enciclopédia livre">
            <a:extLst>
              <a:ext uri="{FF2B5EF4-FFF2-40B4-BE49-F238E27FC236}">
                <a16:creationId xmlns:a16="http://schemas.microsoft.com/office/drawing/2014/main" id="{A2BCAA50-042E-F843-0AD0-C7510F18A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/>
          <a:stretch/>
        </p:blipFill>
        <p:spPr bwMode="auto">
          <a:xfrm>
            <a:off x="6564922" y="3060089"/>
            <a:ext cx="4162931" cy="250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 Hat Linux | Linux.">
            <a:extLst>
              <a:ext uri="{FF2B5EF4-FFF2-40B4-BE49-F238E27FC236}">
                <a16:creationId xmlns:a16="http://schemas.microsoft.com/office/drawing/2014/main" id="{2EEE5390-C191-DB3C-C31F-8D6CB01B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70" y="3738229"/>
            <a:ext cx="3236689" cy="242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7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6D313D-452E-48AC-F30F-508D211D1E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2561" y="2862879"/>
            <a:ext cx="4800600" cy="2881429"/>
          </a:xfrm>
        </p:spPr>
        <p:txBody>
          <a:bodyPr/>
          <a:lstStyle/>
          <a:p>
            <a:pPr algn="just"/>
            <a:r>
              <a:rPr lang="pt-BR" dirty="0"/>
              <a:t>O IP fixo é um tipo de endereço de IP que identifica um dispositivo na Internet de forma permanente e estável. É ideal para usuários que precisam garantir a certeza do endereço de sua rede, como empresas com servidores ou necessidade de acesso remoto via FTP. Normalmente utilizado por empresas para identificar serviços e aplicativos de forma permanente e segura, o IP fixo só muda em situações excepcionais, como mudança de rede.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075735-5FD4-88C3-BC18-A90FAE343A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018" y="870921"/>
            <a:ext cx="4989685" cy="922939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FFCE00"/>
                </a:solidFill>
              </a:rPr>
              <a:t>1.2 O que é IP Fixo e sua função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pic>
        <p:nvPicPr>
          <p:cNvPr id="2050" name="Picture 2" descr="Rede com IP estático no Debian (GNU/Linux)? Veja como configurar">
            <a:extLst>
              <a:ext uri="{FF2B5EF4-FFF2-40B4-BE49-F238E27FC236}">
                <a16:creationId xmlns:a16="http://schemas.microsoft.com/office/drawing/2014/main" id="{2BD226B8-044E-940D-785C-CB3B09E5C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"/>
          <a:stretch/>
        </p:blipFill>
        <p:spPr bwMode="auto">
          <a:xfrm>
            <a:off x="5913195" y="0"/>
            <a:ext cx="6278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2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602F43-E3A7-559C-8EFE-B52F229854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1999" y="3428772"/>
            <a:ext cx="5334001" cy="1174130"/>
          </a:xfrm>
        </p:spPr>
        <p:txBody>
          <a:bodyPr/>
          <a:lstStyle/>
          <a:p>
            <a:pPr algn="just" fontAlgn="base"/>
            <a:r>
              <a:rPr lang="pt-BR" sz="2400" b="0" i="0" dirty="0">
                <a:solidFill>
                  <a:srgbClr val="DBDEE1"/>
                </a:solidFill>
                <a:effectLst/>
                <a:latin typeface="Mulish"/>
              </a:rPr>
              <a:t>Lista informações sobre os arquivos e pastas do diretório corrente, de forma detalhada, incluindo arquivos ocultos.</a:t>
            </a:r>
            <a:endParaRPr lang="pt-BR" sz="2400" dirty="0">
              <a:latin typeface="Mulish"/>
            </a:endParaRPr>
          </a:p>
          <a:p>
            <a:pPr algn="just" fontAlgn="base"/>
            <a:endParaRPr lang="pt-BR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C31100-F36F-1868-03A2-CD7AE19B7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378420"/>
            <a:ext cx="6928338" cy="922939"/>
          </a:xfrm>
        </p:spPr>
        <p:txBody>
          <a:bodyPr/>
          <a:lstStyle/>
          <a:p>
            <a:r>
              <a:rPr lang="pt-BR" dirty="0">
                <a:solidFill>
                  <a:srgbClr val="FFCE00"/>
                </a:solidFill>
              </a:rPr>
              <a:t>1.3 O que faz o comando </a:t>
            </a:r>
            <a:r>
              <a:rPr lang="pt-BR" dirty="0" err="1">
                <a:solidFill>
                  <a:srgbClr val="FFCE00"/>
                </a:solidFill>
              </a:rPr>
              <a:t>ls</a:t>
            </a:r>
            <a:r>
              <a:rPr lang="pt-BR" dirty="0">
                <a:solidFill>
                  <a:srgbClr val="FFCE00"/>
                </a:solidFill>
              </a:rPr>
              <a:t> –</a:t>
            </a:r>
            <a:r>
              <a:rPr lang="pt-BR" dirty="0" err="1">
                <a:solidFill>
                  <a:srgbClr val="FFCE00"/>
                </a:solidFill>
              </a:rPr>
              <a:t>la</a:t>
            </a:r>
            <a:r>
              <a:rPr lang="pt-BR" dirty="0">
                <a:solidFill>
                  <a:srgbClr val="FFCE00"/>
                </a:solidFill>
              </a:rPr>
              <a:t>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42EE1F-69CB-DBBA-8179-CC6C8046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CD8087-ABB6-5851-58B8-1B972792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2082436"/>
            <a:ext cx="4998882" cy="26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602F43-E3A7-559C-8EFE-B52F229854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37137" y="2589902"/>
            <a:ext cx="9906000" cy="3013728"/>
          </a:xfrm>
        </p:spPr>
        <p:txBody>
          <a:bodyPr/>
          <a:lstStyle/>
          <a:p>
            <a:pPr algn="ctr" fontAlgn="base"/>
            <a:r>
              <a:rPr lang="pt-BR" b="1" dirty="0">
                <a:solidFill>
                  <a:srgbClr val="FFCE00"/>
                </a:solidFill>
                <a:latin typeface="Mulish"/>
              </a:rPr>
              <a:t>O que acontece ao executar este comando?</a:t>
            </a:r>
          </a:p>
          <a:p>
            <a:pPr algn="ctr" fontAlgn="base"/>
            <a:r>
              <a:rPr lang="pt-BR" dirty="0">
                <a:solidFill>
                  <a:srgbClr val="FFFFFF"/>
                </a:solidFill>
                <a:latin typeface="Mulish"/>
              </a:rPr>
              <a:t>Quando conectado via </a:t>
            </a:r>
            <a:r>
              <a:rPr lang="pt-BR" dirty="0" err="1">
                <a:solidFill>
                  <a:srgbClr val="FFFFFF"/>
                </a:solidFill>
                <a:latin typeface="Mulish"/>
              </a:rPr>
              <a:t>ssh</a:t>
            </a:r>
            <a:r>
              <a:rPr lang="pt-BR" dirty="0">
                <a:solidFill>
                  <a:srgbClr val="FFFFFF"/>
                </a:solidFill>
                <a:latin typeface="Mulish"/>
              </a:rPr>
              <a:t>, o comando não funcionará e apresentará o seguinte erro: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Failed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to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call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ScheduleShutdown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in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logind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, no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action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will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be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taken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: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Interactive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authentication</a:t>
            </a:r>
            <a:r>
              <a:rPr lang="pt-BR" i="1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i="1" dirty="0" err="1">
                <a:solidFill>
                  <a:srgbClr val="FFFFFF"/>
                </a:solidFill>
                <a:latin typeface="Mulish"/>
              </a:rPr>
              <a:t>required</a:t>
            </a:r>
            <a:r>
              <a:rPr lang="pt-BR" dirty="0">
                <a:solidFill>
                  <a:srgbClr val="FFFFFF"/>
                </a:solidFill>
                <a:latin typeface="Mulish"/>
              </a:rPr>
              <a:t>. Isso significa que o sistema não conseguiu agendar o reboot da máquina, pois necessita de uma autenticação interativa via GUI. </a:t>
            </a:r>
          </a:p>
          <a:p>
            <a:pPr algn="ctr" fontAlgn="base"/>
            <a:endParaRPr lang="pt-BR" dirty="0">
              <a:solidFill>
                <a:srgbClr val="FFFFFF"/>
              </a:solidFill>
              <a:latin typeface="Mulish"/>
            </a:endParaRPr>
          </a:p>
          <a:p>
            <a:pPr algn="ctr" fontAlgn="base"/>
            <a:endParaRPr lang="pt-BR" dirty="0">
              <a:solidFill>
                <a:srgbClr val="FFFFFF"/>
              </a:solidFill>
              <a:latin typeface="Mulish"/>
            </a:endParaRPr>
          </a:p>
          <a:p>
            <a:pPr algn="ctr" fontAlgn="base"/>
            <a:r>
              <a:rPr lang="pt-BR" dirty="0">
                <a:solidFill>
                  <a:srgbClr val="FFFFFF"/>
                </a:solidFill>
                <a:latin typeface="Mulish"/>
              </a:rPr>
              <a:t>Quando conectado no console ou via GUI, o comando agendará um reboot para o minuto seguinte 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42EE1F-69CB-DBBA-8179-CC6C8046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FF22C1-5A83-F77D-8404-ED24B03307DF}"/>
              </a:ext>
            </a:extLst>
          </p:cNvPr>
          <p:cNvSpPr txBox="1">
            <a:spLocks/>
          </p:cNvSpPr>
          <p:nvPr/>
        </p:nvSpPr>
        <p:spPr>
          <a:xfrm>
            <a:off x="1787768" y="648183"/>
            <a:ext cx="8604739" cy="9229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FFCE00"/>
                </a:solidFill>
              </a:rPr>
              <a:t>1.4 Comando “shutdown –r –f –t 0” sem root e sem </a:t>
            </a:r>
            <a:r>
              <a:rPr lang="pt-BR" dirty="0" err="1">
                <a:solidFill>
                  <a:srgbClr val="FFCE00"/>
                </a:solidFill>
              </a:rPr>
              <a:t>sudo</a:t>
            </a:r>
            <a:endParaRPr lang="pt-BR" dirty="0">
              <a:solidFill>
                <a:srgbClr val="FFCE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4830D9-08B7-2460-404A-485189ED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07" y="5603630"/>
            <a:ext cx="9459062" cy="4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5439BB-3866-DED4-2141-09AED6A9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07" y="4302163"/>
            <a:ext cx="9459062" cy="5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1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602F43-E3A7-559C-8EFE-B52F229854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927" y="2439508"/>
            <a:ext cx="10615457" cy="3124200"/>
          </a:xfrm>
        </p:spPr>
        <p:txBody>
          <a:bodyPr/>
          <a:lstStyle/>
          <a:p>
            <a:r>
              <a:rPr lang="pt-BR" sz="2400" b="0" i="0" dirty="0">
                <a:solidFill>
                  <a:srgbClr val="DBDEE1"/>
                </a:solidFill>
                <a:effectLst/>
                <a:latin typeface="Mulish"/>
              </a:rPr>
              <a:t>BORN, Amanda. IP FIXO: O QUE É E QUANDO CONTRATAR?. VCX, 2023. Disponível em: </a:t>
            </a:r>
            <a:r>
              <a:rPr lang="pt-BR" sz="2400" b="0" i="0" dirty="0">
                <a:effectLst/>
                <a:latin typeface="Mulish"/>
              </a:rPr>
              <a:t>https://vcx.solutions/ip-fixo/#:~:text=O%20que%20é%20um%20IP,a%20permanência%20e%20a%20estabilidade</a:t>
            </a:r>
            <a:r>
              <a:rPr lang="pt-BR" sz="2400" dirty="0">
                <a:solidFill>
                  <a:srgbClr val="DBDEE1"/>
                </a:solidFill>
                <a:latin typeface="Mulish"/>
              </a:rPr>
              <a:t>.</a:t>
            </a:r>
            <a:r>
              <a:rPr lang="pt-BR" sz="2400" b="0" i="0" dirty="0">
                <a:solidFill>
                  <a:srgbClr val="DBDEE1"/>
                </a:solidFill>
                <a:effectLst/>
                <a:latin typeface="Mulish"/>
              </a:rPr>
              <a:t> Acesso em: 31 mar. 2024.</a:t>
            </a:r>
          </a:p>
          <a:p>
            <a:r>
              <a:rPr lang="pt-BR" sz="2400" b="0" i="0" dirty="0">
                <a:solidFill>
                  <a:srgbClr val="DBDEE1"/>
                </a:solidFill>
                <a:effectLst/>
                <a:latin typeface="Mulish"/>
              </a:rPr>
              <a:t>PRESOTTO, Matheus. Distribuições Linux e suas derivações: uma introdução às opções disponíveis. Linked.in, 2023. </a:t>
            </a:r>
            <a:r>
              <a:rPr lang="pt-BR" sz="2400" dirty="0">
                <a:solidFill>
                  <a:srgbClr val="DBDEE1"/>
                </a:solidFill>
                <a:latin typeface="Mulish"/>
              </a:rPr>
              <a:t>Disponível em: https://pt.linkedin.com/pulse/distribui%C3%A7%C3%B5es-linux-e-suas-deriva%C3%A7%C3%B5es-uma-introdu%C3%A7%C3%A3o-%C3%A0s-presotto. Acesso em: 02 abr. 2024.</a:t>
            </a:r>
            <a:endParaRPr lang="pt-BR" sz="2400" b="0" i="0" dirty="0">
              <a:solidFill>
                <a:srgbClr val="DBDEE1"/>
              </a:solidFill>
              <a:effectLst/>
              <a:latin typeface="Mulish"/>
            </a:endParaRPr>
          </a:p>
          <a:p>
            <a:endParaRPr lang="pt-BR" dirty="0">
              <a:solidFill>
                <a:srgbClr val="DBDEE1"/>
              </a:solidFill>
              <a:latin typeface="Mulish"/>
            </a:endParaRPr>
          </a:p>
          <a:p>
            <a:endParaRPr lang="pt-BR" b="0" i="0" dirty="0">
              <a:solidFill>
                <a:srgbClr val="DBDEE1"/>
              </a:solidFill>
              <a:effectLst/>
              <a:latin typeface="Mulish"/>
            </a:endParaRPr>
          </a:p>
          <a:p>
            <a:endParaRPr lang="pt-BR" dirty="0">
              <a:solidFill>
                <a:srgbClr val="DBDEE1"/>
              </a:solidFill>
              <a:latin typeface="gg sans"/>
            </a:endParaRPr>
          </a:p>
          <a:p>
            <a:endParaRPr lang="pt-BR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C31100-F36F-1868-03A2-CD7AE19B7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928" y="1060935"/>
            <a:ext cx="9475076" cy="922939"/>
          </a:xfrm>
        </p:spPr>
        <p:txBody>
          <a:bodyPr/>
          <a:lstStyle/>
          <a:p>
            <a:r>
              <a:rPr lang="pt-BR" dirty="0">
                <a:solidFill>
                  <a:srgbClr val="FFCE00"/>
                </a:solidFill>
              </a:rPr>
              <a:t>Referências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42EE1F-69CB-DBBA-8179-CC6C8046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00079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61254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21" baseType="lpstr">
      <vt:lpstr>Arial</vt:lpstr>
      <vt:lpstr>Calibri</vt:lpstr>
      <vt:lpstr>gg sans</vt:lpstr>
      <vt:lpstr>Mulish</vt:lpstr>
      <vt:lpstr>Mulish Black</vt:lpstr>
      <vt:lpstr>Mulish ExtraBold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Edwarda de Paula Soares Ojopi</cp:lastModifiedBy>
  <cp:revision>15</cp:revision>
  <dcterms:created xsi:type="dcterms:W3CDTF">2021-09-03T17:11:19Z</dcterms:created>
  <dcterms:modified xsi:type="dcterms:W3CDTF">2024-04-03T07:07:04Z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